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2"/>
    <p:sldId id="260" r:id="rId3"/>
    <p:sldId id="261" r:id="rId4"/>
    <p:sldId id="259" r:id="rId5"/>
    <p:sldId id="262"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70111" autoAdjust="0"/>
  </p:normalViewPr>
  <p:slideViewPr>
    <p:cSldViewPr snapToGrid="0">
      <p:cViewPr varScale="1">
        <p:scale>
          <a:sx n="76" d="100"/>
          <a:sy n="76" d="100"/>
        </p:scale>
        <p:origin x="2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743F5-5906-49EE-938D-178435C75B62}" type="datetimeFigureOut">
              <a:rPr lang="en-US" smtClean="0"/>
              <a:t>7/7/2016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8CA3E-BA00-4F27-947E-C16E2FAFBBEE}" type="slidenum">
              <a:rPr lang="en-US" smtClean="0"/>
              <a:t>‹#›</a:t>
            </a:fld>
            <a:endParaRPr lang="en-US"/>
          </a:p>
        </p:txBody>
      </p:sp>
    </p:spTree>
    <p:extLst>
      <p:ext uri="{BB962C8B-B14F-4D97-AF65-F5344CB8AC3E}">
        <p14:creationId xmlns:p14="http://schemas.microsoft.com/office/powerpoint/2010/main" val="4124969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Recycling and Solid Waste Management</a:t>
            </a:r>
            <a:r>
              <a:rPr lang="en-US" baseline="0" dirty="0" smtClean="0"/>
              <a:t> vary by location. For specific guidance and assistance, reach out to waste managers at your facility. </a:t>
            </a:r>
          </a:p>
          <a:p>
            <a:endParaRPr lang="en-US" dirty="0" smtClean="0"/>
          </a:p>
          <a:p>
            <a:r>
              <a:rPr lang="en-US" dirty="0" smtClean="0"/>
              <a:t>A review of some basic recycling</a:t>
            </a:r>
            <a:r>
              <a:rPr lang="en-US" baseline="0" dirty="0" smtClean="0"/>
              <a:t> and sorting of Paper &amp; Plastic/Metal/Glass—</a:t>
            </a:r>
          </a:p>
          <a:p>
            <a:endParaRPr lang="en-US" dirty="0" smtClean="0"/>
          </a:p>
          <a:p>
            <a:r>
              <a:rPr lang="en-US" dirty="0" smtClean="0"/>
              <a:t>Recycle</a:t>
            </a:r>
            <a:r>
              <a:rPr lang="en-US" baseline="0" dirty="0" smtClean="0"/>
              <a:t> clean and dry paper, such as: newspaper, magazines, scientific journals, catalogs, post-it notes, manila folders, envelopes, tissue and paper towel boxes (not the actual tissues and paper towels themselves), white or colored paper, frozen food boxes (not actual food), and paper board.</a:t>
            </a:r>
          </a:p>
          <a:p>
            <a:endParaRPr lang="en-US" baseline="0" dirty="0" smtClean="0"/>
          </a:p>
          <a:p>
            <a:r>
              <a:rPr lang="en-US" baseline="0" dirty="0" smtClean="0"/>
              <a:t>Flatten cardboard boxes</a:t>
            </a:r>
          </a:p>
          <a:p>
            <a:endParaRPr lang="en-US" baseline="0" dirty="0" smtClean="0"/>
          </a:p>
          <a:p>
            <a:r>
              <a:rPr lang="en-US" baseline="0" dirty="0" smtClean="0"/>
              <a:t>Plastic, metal, and unbroken glass containers, cans, and bottles. All containers should be empty. Lab containers and bottles should not be recycled in the same bin as consumer containers.</a:t>
            </a:r>
          </a:p>
          <a:p>
            <a:endParaRPr lang="en-US" baseline="0" dirty="0" smtClean="0"/>
          </a:p>
          <a:p>
            <a:r>
              <a:rPr lang="en-US" baseline="0" dirty="0" smtClean="0"/>
              <a:t>You can also recycle, where appropriate, toner &amp; inkjet cartridges, pipette tip racks, and batteries (chemical waste).</a:t>
            </a:r>
          </a:p>
          <a:p>
            <a:endParaRPr lang="en-US" baseline="0" dirty="0" smtClean="0"/>
          </a:p>
          <a:p>
            <a:r>
              <a:rPr lang="en-US" baseline="0" dirty="0" smtClean="0"/>
              <a:t>If you have a delivery on a wooden pallet, ask the delivery person to take the pallet back to the loading dock.</a:t>
            </a:r>
          </a:p>
          <a:p>
            <a:endParaRPr lang="en-US" baseline="0" dirty="0" smtClean="0"/>
          </a:p>
          <a:p>
            <a:r>
              <a:rPr lang="en-US" baseline="0" dirty="0" smtClean="0"/>
              <a:t>To send government property and electronics on the path of reuse or recycle (Surplus), contact your Property Custodial Officer (PCO). If you are unsure of who your PCO is, your IC Property Accountability Officer can assist. Both accountable and non-accountable items (decal or no decal) can be Surplused.</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1B8CA3E-BA00-4F27-947E-C16E2FAFBBEE}" type="slidenum">
              <a:rPr lang="en-US" smtClean="0"/>
              <a:t>2</a:t>
            </a:fld>
            <a:endParaRPr lang="en-US"/>
          </a:p>
        </p:txBody>
      </p:sp>
    </p:spTree>
    <p:extLst>
      <p:ext uri="{BB962C8B-B14F-4D97-AF65-F5344CB8AC3E}">
        <p14:creationId xmlns:p14="http://schemas.microsoft.com/office/powerpoint/2010/main" val="290403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things that do not belong in the general recycle bin because they are too difficult to sort out at material recovery facilities (MRFs), are a hazard, and/or make the acceptable recyclables in the bin unclean.</a:t>
            </a:r>
          </a:p>
          <a:p>
            <a:endParaRPr lang="en-US" baseline="0" dirty="0" smtClean="0"/>
          </a:p>
          <a:p>
            <a:r>
              <a:rPr lang="en-US" baseline="0" dirty="0" smtClean="0"/>
              <a:t>Food can be composted, when composting organics is an available option. However, putting food and free liquids in a general recycle bin for paper or plastic/metal/glass may cause that whole bag of recyclables to be routed to trash instead because unclean material is not marketable for recycling. Recyclability is marketability.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Collection of bags and plastic film is kept separate from general recycling of containers, bottles, and cans.  Having to pick out plastic bags from other materials at a material recovery facility (MRF) is a very laborious and costly process. Often bags and film get stuck in machinery, delaying operations. </a:t>
            </a:r>
          </a:p>
          <a:p>
            <a:r>
              <a:rPr lang="en-US" baseline="0" dirty="0" smtClean="0"/>
              <a:t>However, plastic film materials like plastic bags can be recycled at drop-off locations such as retail stores. </a:t>
            </a:r>
          </a:p>
          <a:p>
            <a:endParaRPr lang="en-US" baseline="0" dirty="0" smtClean="0"/>
          </a:p>
          <a:p>
            <a:r>
              <a:rPr lang="en-US" baseline="0" dirty="0" smtClean="0"/>
              <a:t>Utensils are also not always easy to recovery at sort facilities.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Chip bags and candy wrappers may have a plastic and metal component, which makes recycling difficult. There are few outlets for these.</a:t>
            </a:r>
          </a:p>
          <a:p>
            <a:endParaRPr lang="en-US" baseline="0" dirty="0" smtClean="0"/>
          </a:p>
          <a:p>
            <a:r>
              <a:rPr lang="en-US" baseline="0" dirty="0" smtClean="0"/>
              <a:t>Hazardous chemicals, radioactive materials, infectious substances, and medical waste have no place in a recycle bin. This poses a risk to people who manage recycling beyond the bin. Follow proper waste disposal procedures for these wastes.</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B8CA3E-BA00-4F27-947E-C16E2FAFBBEE}" type="slidenum">
              <a:rPr lang="en-US" smtClean="0"/>
              <a:t>3</a:t>
            </a:fld>
            <a:endParaRPr lang="en-US"/>
          </a:p>
        </p:txBody>
      </p:sp>
    </p:spTree>
    <p:extLst>
      <p:ext uri="{BB962C8B-B14F-4D97-AF65-F5344CB8AC3E}">
        <p14:creationId xmlns:p14="http://schemas.microsoft.com/office/powerpoint/2010/main" val="3878087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8CA3E-BA00-4F27-947E-C16E2FAFBBEE}" type="slidenum">
              <a:rPr lang="en-US" smtClean="0"/>
              <a:t>4</a:t>
            </a:fld>
            <a:endParaRPr lang="en-US"/>
          </a:p>
        </p:txBody>
      </p:sp>
    </p:spTree>
    <p:extLst>
      <p:ext uri="{BB962C8B-B14F-4D97-AF65-F5344CB8AC3E}">
        <p14:creationId xmlns:p14="http://schemas.microsoft.com/office/powerpoint/2010/main" val="3562690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send government property and electronics on the path of reuse or recycle (Surplus), contact your Property Custodial Officer (PCO). If are unsure of who your PCO is, your IC Property Accountability Officer can assist. Both accountable and non-accountable items (decal or no decal) can be Surplused.</a:t>
            </a:r>
          </a:p>
          <a:p>
            <a:endParaRPr lang="en-US" dirty="0"/>
          </a:p>
        </p:txBody>
      </p:sp>
      <p:sp>
        <p:nvSpPr>
          <p:cNvPr id="4" name="Slide Number Placeholder 3"/>
          <p:cNvSpPr>
            <a:spLocks noGrp="1"/>
          </p:cNvSpPr>
          <p:nvPr>
            <p:ph type="sldNum" sz="quarter" idx="10"/>
          </p:nvPr>
        </p:nvSpPr>
        <p:spPr/>
        <p:txBody>
          <a:bodyPr/>
          <a:lstStyle/>
          <a:p>
            <a:fld id="{11B8CA3E-BA00-4F27-947E-C16E2FAFBBEE}" type="slidenum">
              <a:rPr lang="en-US" smtClean="0"/>
              <a:t>5</a:t>
            </a:fld>
            <a:endParaRPr lang="en-US"/>
          </a:p>
        </p:txBody>
      </p:sp>
    </p:spTree>
    <p:extLst>
      <p:ext uri="{BB962C8B-B14F-4D97-AF65-F5344CB8AC3E}">
        <p14:creationId xmlns:p14="http://schemas.microsoft.com/office/powerpoint/2010/main" val="161729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7/7/2016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7/7/2016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7/7/2016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7/7/2016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7/7/2016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7/7/2016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7/7/2016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7/7/2016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7/7/2016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7/7/2016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orfapps.od.nih.gov/FacilityManagement.asp"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hyperlink" Target="https://orfapps.od.nih.gov/FacilityManagement.asp"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hyperlink" Target="http://www.psc.gov/building-operations/shredding.html" TargetMode="External"/><Relationship Id="rId3" Type="http://schemas.openxmlformats.org/officeDocument/2006/relationships/hyperlink" Target="http://cm.nems.nih.gov/programs/WM/Documents/Waste_Disposal_Guide.pdf" TargetMode="External"/><Relationship Id="rId7" Type="http://schemas.openxmlformats.org/officeDocument/2006/relationships/hyperlink" Target="https://olao.od.nih.gov/division-logistics-services/property-management-branch/property-reutilization-disposal-sec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cm.nems.nih.gov/archive/Pages/Environmental%20Programs/Chemical%20Waste.aspx" TargetMode="External"/><Relationship Id="rId11" Type="http://schemas.openxmlformats.org/officeDocument/2006/relationships/hyperlink" Target="http://products.bpiworld.org/" TargetMode="External"/><Relationship Id="rId5" Type="http://schemas.openxmlformats.org/officeDocument/2006/relationships/hyperlink" Target="https://stuff.nih.gov/Home.aspx" TargetMode="External"/><Relationship Id="rId10" Type="http://schemas.openxmlformats.org/officeDocument/2006/relationships/hyperlink" Target="http://www.plasticfilmrecycling.org/" TargetMode="External"/><Relationship Id="rId4" Type="http://schemas.openxmlformats.org/officeDocument/2006/relationships/hyperlink" Target="http://cm.nems.nih.gov/programs/WM/Pages/Recycling.aspx" TargetMode="External"/><Relationship Id="rId9" Type="http://schemas.openxmlformats.org/officeDocument/2006/relationships/hyperlink" Target="https://www.recycleyourplastics.org/recycling-professionals/education/terms-too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NIH Recycling</a:t>
            </a:r>
            <a:endParaRPr lang="en-US" dirty="0"/>
          </a:p>
        </p:txBody>
      </p:sp>
      <p:sp>
        <p:nvSpPr>
          <p:cNvPr id="3" name="Subtitle 2"/>
          <p:cNvSpPr>
            <a:spLocks noGrp="1"/>
          </p:cNvSpPr>
          <p:nvPr>
            <p:ph type="subTitle" idx="1"/>
          </p:nvPr>
        </p:nvSpPr>
        <p:spPr/>
        <p:txBody>
          <a:bodyPr>
            <a:normAutofit fontScale="92500"/>
          </a:bodyPr>
          <a:lstStyle/>
          <a:p>
            <a:r>
              <a:rPr lang="en-US" sz="3600" dirty="0" smtClean="0"/>
              <a:t>Basics, Beyond the Bin, &amp; Bookmarks</a:t>
            </a:r>
            <a:endParaRPr lang="en-US" sz="3600" dirty="0"/>
          </a:p>
        </p:txBody>
      </p:sp>
    </p:spTree>
    <p:extLst>
      <p:ext uri="{BB962C8B-B14F-4D97-AF65-F5344CB8AC3E}">
        <p14:creationId xmlns:p14="http://schemas.microsoft.com/office/powerpoint/2010/main" val="647406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5503" y="869033"/>
            <a:ext cx="5227170" cy="977230"/>
          </a:xfrm>
        </p:spPr>
        <p:txBody>
          <a:bodyPr>
            <a:normAutofit fontScale="90000"/>
          </a:bodyPr>
          <a:lstStyle/>
          <a:p>
            <a:pPr algn="ctr"/>
            <a:r>
              <a:rPr lang="en-US" dirty="0" smtClean="0"/>
              <a:t>The Basics</a:t>
            </a:r>
            <a:br>
              <a:rPr lang="en-US" dirty="0" smtClean="0"/>
            </a:br>
            <a:r>
              <a:rPr lang="en-US" sz="2700" dirty="0" smtClean="0"/>
              <a:t>(</a:t>
            </a:r>
            <a:r>
              <a:rPr lang="en-US" sz="2700" i="1" dirty="0" smtClean="0"/>
              <a:t>Press Play Below for 2 Minute Video</a:t>
            </a:r>
            <a:r>
              <a:rPr lang="en-US" sz="2700" dirty="0" smtClean="0"/>
              <a:t>)</a:t>
            </a:r>
            <a:endParaRPr lang="en-US" sz="2700" dirty="0"/>
          </a:p>
        </p:txBody>
      </p:sp>
      <p:pic>
        <p:nvPicPr>
          <p:cNvPr id="2" name="Basics Recycling Training PPT" descr="A 2 minute video about the basics of recycling." title="The Basics (of Recycling) 2 Minute Video">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705503" y="1952625"/>
            <a:ext cx="5227170" cy="2940050"/>
          </a:xfrm>
        </p:spPr>
      </p:pic>
      <p:sp>
        <p:nvSpPr>
          <p:cNvPr id="6" name="Content Placeholder 5"/>
          <p:cNvSpPr>
            <a:spLocks noGrp="1"/>
          </p:cNvSpPr>
          <p:nvPr>
            <p:ph sz="half" idx="2"/>
          </p:nvPr>
        </p:nvSpPr>
        <p:spPr>
          <a:xfrm>
            <a:off x="6041153" y="101600"/>
            <a:ext cx="5821316" cy="6642100"/>
          </a:xfrm>
        </p:spPr>
        <p:txBody>
          <a:bodyPr>
            <a:normAutofit fontScale="92500" lnSpcReduction="20000"/>
          </a:bodyPr>
          <a:lstStyle/>
          <a:p>
            <a:pPr marL="0" indent="0">
              <a:lnSpc>
                <a:spcPct val="120000"/>
              </a:lnSpc>
              <a:spcBef>
                <a:spcPts val="0"/>
              </a:spcBef>
              <a:spcAft>
                <a:spcPts val="0"/>
              </a:spcAft>
              <a:buNone/>
            </a:pPr>
            <a:r>
              <a:rPr lang="en-US" sz="1800" b="1" u="sng" dirty="0" smtClean="0"/>
              <a:t>Bethesda</a:t>
            </a:r>
            <a:endParaRPr lang="en-US" sz="1800" b="1" u="sng" dirty="0"/>
          </a:p>
          <a:p>
            <a:pPr marL="0" indent="0">
              <a:lnSpc>
                <a:spcPct val="120000"/>
              </a:lnSpc>
              <a:spcBef>
                <a:spcPts val="0"/>
              </a:spcBef>
              <a:spcAft>
                <a:spcPts val="0"/>
              </a:spcAft>
              <a:buNone/>
            </a:pPr>
            <a:r>
              <a:rPr lang="en-US" sz="1800" b="1" dirty="0"/>
              <a:t>Solid Waste </a:t>
            </a:r>
            <a:r>
              <a:rPr lang="en-US" sz="1800" b="1" dirty="0" smtClean="0"/>
              <a:t>Recycling--</a:t>
            </a:r>
            <a:endParaRPr lang="en-US" sz="1800" b="1" dirty="0"/>
          </a:p>
          <a:p>
            <a:pPr marL="0" indent="0">
              <a:lnSpc>
                <a:spcPct val="120000"/>
              </a:lnSpc>
              <a:spcBef>
                <a:spcPts val="0"/>
              </a:spcBef>
              <a:spcAft>
                <a:spcPts val="0"/>
              </a:spcAft>
              <a:buNone/>
            </a:pPr>
            <a:r>
              <a:rPr lang="en-US" sz="1800" i="1" dirty="0"/>
              <a:t>Assistance</a:t>
            </a:r>
            <a:r>
              <a:rPr lang="en-US" sz="1800" dirty="0"/>
              <a:t>: 301.496.7990</a:t>
            </a:r>
          </a:p>
          <a:p>
            <a:pPr marL="0" indent="0">
              <a:lnSpc>
                <a:spcPct val="120000"/>
              </a:lnSpc>
              <a:spcBef>
                <a:spcPts val="0"/>
              </a:spcBef>
              <a:spcAft>
                <a:spcPts val="0"/>
              </a:spcAft>
              <a:buNone/>
            </a:pPr>
            <a:r>
              <a:rPr lang="en-US" sz="1800" i="1" dirty="0"/>
              <a:t>On-Campus Pick-up</a:t>
            </a:r>
            <a:r>
              <a:rPr lang="en-US" sz="1800" dirty="0"/>
              <a:t>: 301.402.6349</a:t>
            </a:r>
          </a:p>
          <a:p>
            <a:pPr marL="0" indent="0">
              <a:lnSpc>
                <a:spcPct val="100000"/>
              </a:lnSpc>
              <a:spcBef>
                <a:spcPts val="0"/>
              </a:spcBef>
              <a:spcAft>
                <a:spcPts val="0"/>
              </a:spcAft>
              <a:buNone/>
            </a:pPr>
            <a:endParaRPr lang="en-US" sz="1800" dirty="0"/>
          </a:p>
          <a:p>
            <a:pPr marL="0" indent="0">
              <a:lnSpc>
                <a:spcPct val="120000"/>
              </a:lnSpc>
              <a:spcBef>
                <a:spcPts val="0"/>
              </a:spcBef>
              <a:spcAft>
                <a:spcPts val="0"/>
              </a:spcAft>
              <a:buNone/>
            </a:pPr>
            <a:r>
              <a:rPr lang="en-US" sz="1800" b="1" dirty="0"/>
              <a:t>Chemical Waste </a:t>
            </a:r>
            <a:r>
              <a:rPr lang="en-US" sz="1800" b="1" dirty="0" smtClean="0"/>
              <a:t>Recycling (e.g. Batteries, Light Bulbs)</a:t>
            </a:r>
            <a:endParaRPr lang="en-US" sz="1800" b="1" dirty="0"/>
          </a:p>
          <a:p>
            <a:pPr marL="0" indent="0">
              <a:lnSpc>
                <a:spcPct val="120000"/>
              </a:lnSpc>
              <a:spcBef>
                <a:spcPts val="0"/>
              </a:spcBef>
              <a:spcAft>
                <a:spcPts val="0"/>
              </a:spcAft>
              <a:buNone/>
            </a:pPr>
            <a:r>
              <a:rPr lang="en-US" sz="1800" i="1" dirty="0"/>
              <a:t>Assistance</a:t>
            </a:r>
            <a:r>
              <a:rPr lang="en-US" sz="1800" dirty="0"/>
              <a:t>: 301.496.7990</a:t>
            </a:r>
          </a:p>
          <a:p>
            <a:pPr marL="0" indent="0">
              <a:lnSpc>
                <a:spcPct val="120000"/>
              </a:lnSpc>
              <a:spcBef>
                <a:spcPts val="0"/>
              </a:spcBef>
              <a:spcAft>
                <a:spcPts val="0"/>
              </a:spcAft>
              <a:buNone/>
            </a:pPr>
            <a:r>
              <a:rPr lang="en-US" sz="1800" i="1" dirty="0"/>
              <a:t>Pick-up</a:t>
            </a:r>
            <a:r>
              <a:rPr lang="en-US" sz="1800" dirty="0"/>
              <a:t>: 301.496.4710</a:t>
            </a:r>
          </a:p>
          <a:p>
            <a:pPr marL="0" indent="0">
              <a:lnSpc>
                <a:spcPct val="120000"/>
              </a:lnSpc>
              <a:spcBef>
                <a:spcPts val="0"/>
              </a:spcBef>
              <a:spcAft>
                <a:spcPts val="0"/>
              </a:spcAft>
              <a:buNone/>
            </a:pPr>
            <a:endParaRPr lang="en-US" sz="1800" dirty="0"/>
          </a:p>
          <a:p>
            <a:pPr marL="0" indent="0">
              <a:lnSpc>
                <a:spcPct val="120000"/>
              </a:lnSpc>
              <a:spcBef>
                <a:spcPts val="0"/>
              </a:spcBef>
              <a:spcAft>
                <a:spcPts val="0"/>
              </a:spcAft>
              <a:buNone/>
            </a:pPr>
            <a:r>
              <a:rPr lang="en-US" sz="1800" b="1" dirty="0"/>
              <a:t>Government Property </a:t>
            </a:r>
            <a:r>
              <a:rPr lang="en-US" sz="1800" b="1" dirty="0" smtClean="0"/>
              <a:t>Recycling--</a:t>
            </a:r>
            <a:endParaRPr lang="en-US" sz="1800" b="1" dirty="0"/>
          </a:p>
          <a:p>
            <a:pPr marL="0" indent="0">
              <a:lnSpc>
                <a:spcPct val="120000"/>
              </a:lnSpc>
              <a:spcBef>
                <a:spcPts val="0"/>
              </a:spcBef>
              <a:spcAft>
                <a:spcPts val="0"/>
              </a:spcAft>
              <a:buNone/>
            </a:pPr>
            <a:r>
              <a:rPr lang="en-US" sz="1800" dirty="0" smtClean="0"/>
              <a:t>301.496.4247</a:t>
            </a:r>
          </a:p>
          <a:p>
            <a:pPr marL="0" indent="0">
              <a:lnSpc>
                <a:spcPct val="120000"/>
              </a:lnSpc>
              <a:spcBef>
                <a:spcPts val="0"/>
              </a:spcBef>
              <a:spcAft>
                <a:spcPts val="0"/>
              </a:spcAft>
              <a:buNone/>
            </a:pPr>
            <a:endParaRPr lang="en-US" sz="1800" dirty="0"/>
          </a:p>
          <a:p>
            <a:pPr marL="0" indent="0">
              <a:lnSpc>
                <a:spcPct val="120000"/>
              </a:lnSpc>
              <a:spcBef>
                <a:spcPts val="0"/>
              </a:spcBef>
              <a:spcAft>
                <a:spcPts val="0"/>
              </a:spcAft>
              <a:buNone/>
            </a:pPr>
            <a:r>
              <a:rPr lang="en-US" sz="1800" b="1" u="sng" dirty="0" smtClean="0"/>
              <a:t>Montgomery </a:t>
            </a:r>
            <a:r>
              <a:rPr lang="en-US" sz="1800" b="1" u="sng" dirty="0"/>
              <a:t>Co. Leased </a:t>
            </a:r>
            <a:r>
              <a:rPr lang="en-US" sz="1800" b="1" u="sng" dirty="0" smtClean="0"/>
              <a:t>Facilities</a:t>
            </a:r>
          </a:p>
          <a:p>
            <a:pPr marL="0" indent="0">
              <a:lnSpc>
                <a:spcPct val="120000"/>
              </a:lnSpc>
              <a:spcBef>
                <a:spcPts val="0"/>
              </a:spcBef>
              <a:spcAft>
                <a:spcPts val="0"/>
              </a:spcAft>
              <a:buNone/>
            </a:pPr>
            <a:r>
              <a:rPr lang="en-US" sz="1800" i="1" dirty="0"/>
              <a:t>Montgomery Co. Leased Facility Manager Directory</a:t>
            </a:r>
            <a:r>
              <a:rPr lang="en-US" sz="1800" dirty="0"/>
              <a:t>: </a:t>
            </a:r>
            <a:r>
              <a:rPr lang="en-US" sz="1800" dirty="0">
                <a:hlinkClick r:id="rId6"/>
              </a:rPr>
              <a:t>https://orfapps.od.nih.gov/FacilityManagement.asp</a:t>
            </a:r>
            <a:endParaRPr lang="en-US" sz="1800" dirty="0"/>
          </a:p>
          <a:p>
            <a:pPr marL="0" indent="0">
              <a:lnSpc>
                <a:spcPct val="120000"/>
              </a:lnSpc>
              <a:spcBef>
                <a:spcPts val="0"/>
              </a:spcBef>
              <a:spcAft>
                <a:spcPts val="0"/>
              </a:spcAft>
              <a:buNone/>
            </a:pPr>
            <a:endParaRPr lang="en-US" sz="1800" b="1" u="sng" dirty="0"/>
          </a:p>
          <a:p>
            <a:pPr marL="0" indent="0">
              <a:lnSpc>
                <a:spcPct val="120000"/>
              </a:lnSpc>
              <a:spcBef>
                <a:spcPts val="0"/>
              </a:spcBef>
              <a:spcAft>
                <a:spcPts val="0"/>
              </a:spcAft>
              <a:buNone/>
            </a:pPr>
            <a:r>
              <a:rPr lang="en-US" sz="1800" b="1" u="sng" dirty="0" smtClean="0"/>
              <a:t>Baltimore</a:t>
            </a:r>
          </a:p>
          <a:p>
            <a:pPr marL="0" indent="0">
              <a:lnSpc>
                <a:spcPct val="120000"/>
              </a:lnSpc>
              <a:spcBef>
                <a:spcPts val="0"/>
              </a:spcBef>
              <a:spcAft>
                <a:spcPts val="0"/>
              </a:spcAft>
              <a:buNone/>
            </a:pPr>
            <a:r>
              <a:rPr lang="en-US" sz="1800" dirty="0" smtClean="0"/>
              <a:t>443.470.2761</a:t>
            </a:r>
            <a:endParaRPr lang="en-US" sz="1800" dirty="0"/>
          </a:p>
          <a:p>
            <a:pPr marL="0" indent="0">
              <a:lnSpc>
                <a:spcPct val="120000"/>
              </a:lnSpc>
              <a:spcBef>
                <a:spcPts val="0"/>
              </a:spcBef>
              <a:spcAft>
                <a:spcPts val="0"/>
              </a:spcAft>
              <a:buNone/>
            </a:pPr>
            <a:r>
              <a:rPr lang="en-US" sz="1800" b="1" u="sng" dirty="0" smtClean="0"/>
              <a:t>Frederick</a:t>
            </a:r>
          </a:p>
          <a:p>
            <a:pPr marL="0" indent="0">
              <a:lnSpc>
                <a:spcPct val="120000"/>
              </a:lnSpc>
              <a:spcBef>
                <a:spcPts val="0"/>
              </a:spcBef>
              <a:spcAft>
                <a:spcPts val="0"/>
              </a:spcAft>
              <a:buNone/>
            </a:pPr>
            <a:r>
              <a:rPr lang="en-US" sz="1800" dirty="0" smtClean="0"/>
              <a:t>IRF—301.631.7238</a:t>
            </a:r>
          </a:p>
          <a:p>
            <a:pPr marL="0" indent="0">
              <a:lnSpc>
                <a:spcPct val="120000"/>
              </a:lnSpc>
              <a:spcBef>
                <a:spcPts val="0"/>
              </a:spcBef>
              <a:spcAft>
                <a:spcPts val="0"/>
              </a:spcAft>
              <a:buNone/>
            </a:pPr>
            <a:r>
              <a:rPr lang="en-US" sz="1800" dirty="0" smtClean="0"/>
              <a:t>NCI—301.486.1102</a:t>
            </a:r>
            <a:endParaRPr lang="en-US" sz="1800" dirty="0"/>
          </a:p>
          <a:p>
            <a:pPr marL="0" indent="0">
              <a:lnSpc>
                <a:spcPct val="120000"/>
              </a:lnSpc>
              <a:spcBef>
                <a:spcPts val="0"/>
              </a:spcBef>
              <a:spcAft>
                <a:spcPts val="0"/>
              </a:spcAft>
              <a:buNone/>
            </a:pPr>
            <a:r>
              <a:rPr lang="en-US" sz="1800" b="1" u="sng" dirty="0"/>
              <a:t>Research Triangle </a:t>
            </a:r>
            <a:r>
              <a:rPr lang="en-US" sz="1800" b="1" u="sng" dirty="0" smtClean="0"/>
              <a:t>Park</a:t>
            </a:r>
          </a:p>
          <a:p>
            <a:pPr marL="0" indent="0">
              <a:lnSpc>
                <a:spcPct val="120000"/>
              </a:lnSpc>
              <a:spcBef>
                <a:spcPts val="0"/>
              </a:spcBef>
              <a:spcAft>
                <a:spcPts val="0"/>
              </a:spcAft>
              <a:buNone/>
            </a:pPr>
            <a:r>
              <a:rPr lang="en-US" sz="1800" dirty="0" smtClean="0"/>
              <a:t>919.541.4234</a:t>
            </a:r>
          </a:p>
          <a:p>
            <a:pPr marL="0" indent="0">
              <a:lnSpc>
                <a:spcPct val="120000"/>
              </a:lnSpc>
              <a:spcBef>
                <a:spcPts val="0"/>
              </a:spcBef>
              <a:spcAft>
                <a:spcPts val="0"/>
              </a:spcAft>
              <a:buNone/>
            </a:pPr>
            <a:r>
              <a:rPr lang="en-US" sz="1800" b="1" u="sng" dirty="0" smtClean="0"/>
              <a:t>Rocky Mountain Laboratories</a:t>
            </a:r>
          </a:p>
          <a:p>
            <a:pPr marL="0" indent="0">
              <a:lnSpc>
                <a:spcPct val="120000"/>
              </a:lnSpc>
              <a:spcBef>
                <a:spcPts val="0"/>
              </a:spcBef>
              <a:spcAft>
                <a:spcPts val="0"/>
              </a:spcAft>
              <a:buNone/>
            </a:pPr>
            <a:r>
              <a:rPr lang="en-US" sz="1800" dirty="0" smtClean="0"/>
              <a:t>406.363.9216</a:t>
            </a:r>
            <a:endParaRPr lang="en-US" sz="1800" dirty="0"/>
          </a:p>
          <a:p>
            <a:pPr marL="0" indent="0">
              <a:lnSpc>
                <a:spcPct val="120000"/>
              </a:lnSpc>
              <a:spcBef>
                <a:spcPts val="0"/>
              </a:spcBef>
              <a:spcAft>
                <a:spcPts val="0"/>
              </a:spcAft>
              <a:buNone/>
            </a:pPr>
            <a:endParaRPr lang="en-US" b="1" u="sng" dirty="0" smtClean="0"/>
          </a:p>
        </p:txBody>
      </p:sp>
      <p:sp>
        <p:nvSpPr>
          <p:cNvPr id="3" name="TextBox 2"/>
          <p:cNvSpPr txBox="1"/>
          <p:nvPr/>
        </p:nvSpPr>
        <p:spPr>
          <a:xfrm>
            <a:off x="1701800" y="5105400"/>
            <a:ext cx="3230188" cy="707886"/>
          </a:xfrm>
          <a:prstGeom prst="rect">
            <a:avLst/>
          </a:prstGeom>
          <a:noFill/>
        </p:spPr>
        <p:txBody>
          <a:bodyPr wrap="square" rtlCol="0">
            <a:spAutoFit/>
          </a:bodyPr>
          <a:lstStyle/>
          <a:p>
            <a:pPr algn="ctr"/>
            <a:r>
              <a:rPr lang="en-US" sz="2000" i="1" dirty="0" smtClean="0"/>
              <a:t>Let’s review some basic recycling and sorting. </a:t>
            </a:r>
            <a:endParaRPr lang="en-US" sz="2000" i="1" dirty="0"/>
          </a:p>
        </p:txBody>
      </p:sp>
    </p:spTree>
    <p:extLst>
      <p:ext uri="{BB962C8B-B14F-4D97-AF65-F5344CB8AC3E}">
        <p14:creationId xmlns:p14="http://schemas.microsoft.com/office/powerpoint/2010/main" val="12235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5188" y="876971"/>
            <a:ext cx="5023954" cy="888330"/>
          </a:xfrm>
        </p:spPr>
        <p:txBody>
          <a:bodyPr>
            <a:normAutofit fontScale="90000"/>
          </a:bodyPr>
          <a:lstStyle/>
          <a:p>
            <a:pPr algn="ctr"/>
            <a:r>
              <a:rPr lang="en-US" dirty="0" smtClean="0"/>
              <a:t>Beyond the Bin</a:t>
            </a:r>
            <a:br>
              <a:rPr lang="en-US" dirty="0" smtClean="0"/>
            </a:br>
            <a:r>
              <a:rPr lang="en-US" sz="2700" dirty="0">
                <a:solidFill>
                  <a:srgbClr val="191B0E"/>
                </a:solidFill>
              </a:rPr>
              <a:t>(</a:t>
            </a:r>
            <a:r>
              <a:rPr lang="en-US" sz="2700" i="1" dirty="0">
                <a:solidFill>
                  <a:srgbClr val="191B0E"/>
                </a:solidFill>
              </a:rPr>
              <a:t>Press Play Below for 2 Minute Video</a:t>
            </a:r>
            <a:r>
              <a:rPr lang="en-US" sz="2700" dirty="0">
                <a:solidFill>
                  <a:srgbClr val="191B0E"/>
                </a:solidFill>
              </a:rPr>
              <a:t>)</a:t>
            </a:r>
            <a:endParaRPr lang="en-US" dirty="0"/>
          </a:p>
        </p:txBody>
      </p:sp>
      <p:pic>
        <p:nvPicPr>
          <p:cNvPr id="2" name="Beyond the Bin Training PPT" descr="A 2 minute video about why certain items should not go in the general recycle bin, due to the safety of others and limitations beyond the bin." title="Beyond the Bin, 2 Minute Video">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705189" y="2017797"/>
            <a:ext cx="5023954" cy="2825750"/>
          </a:xfrm>
        </p:spPr>
      </p:pic>
      <p:sp>
        <p:nvSpPr>
          <p:cNvPr id="6" name="Content Placeholder 5"/>
          <p:cNvSpPr>
            <a:spLocks noGrp="1"/>
          </p:cNvSpPr>
          <p:nvPr>
            <p:ph sz="half" idx="2"/>
          </p:nvPr>
        </p:nvSpPr>
        <p:spPr>
          <a:xfrm>
            <a:off x="6029121" y="111628"/>
            <a:ext cx="5821316" cy="6638089"/>
          </a:xfrm>
        </p:spPr>
        <p:txBody>
          <a:bodyPr>
            <a:normAutofit fontScale="92500" lnSpcReduction="10000"/>
          </a:bodyPr>
          <a:lstStyle/>
          <a:p>
            <a:pPr marL="0" indent="0">
              <a:lnSpc>
                <a:spcPct val="120000"/>
              </a:lnSpc>
              <a:spcBef>
                <a:spcPts val="0"/>
              </a:spcBef>
              <a:spcAft>
                <a:spcPts val="0"/>
              </a:spcAft>
              <a:buNone/>
            </a:pPr>
            <a:r>
              <a:rPr lang="en-US" sz="1800" b="1" u="sng" dirty="0"/>
              <a:t>Bethesda</a:t>
            </a:r>
          </a:p>
          <a:p>
            <a:pPr marL="0" indent="0">
              <a:lnSpc>
                <a:spcPct val="120000"/>
              </a:lnSpc>
              <a:spcBef>
                <a:spcPts val="0"/>
              </a:spcBef>
              <a:spcAft>
                <a:spcPts val="0"/>
              </a:spcAft>
              <a:buNone/>
            </a:pPr>
            <a:r>
              <a:rPr lang="en-US" sz="1800" b="1" dirty="0"/>
              <a:t>Solid Waste Recycling--</a:t>
            </a:r>
          </a:p>
          <a:p>
            <a:pPr marL="0" indent="0">
              <a:lnSpc>
                <a:spcPct val="120000"/>
              </a:lnSpc>
              <a:spcBef>
                <a:spcPts val="0"/>
              </a:spcBef>
              <a:spcAft>
                <a:spcPts val="0"/>
              </a:spcAft>
              <a:buNone/>
            </a:pPr>
            <a:r>
              <a:rPr lang="en-US" sz="1800" i="1" dirty="0"/>
              <a:t>Assistance</a:t>
            </a:r>
            <a:r>
              <a:rPr lang="en-US" sz="1800" dirty="0"/>
              <a:t>: 301.496.7990</a:t>
            </a:r>
          </a:p>
          <a:p>
            <a:pPr marL="0" indent="0">
              <a:lnSpc>
                <a:spcPct val="120000"/>
              </a:lnSpc>
              <a:spcBef>
                <a:spcPts val="0"/>
              </a:spcBef>
              <a:spcAft>
                <a:spcPts val="0"/>
              </a:spcAft>
              <a:buNone/>
            </a:pPr>
            <a:r>
              <a:rPr lang="en-US" sz="1800" i="1" dirty="0"/>
              <a:t>On-Campus Pick-up</a:t>
            </a:r>
            <a:r>
              <a:rPr lang="en-US" sz="1800" dirty="0"/>
              <a:t>: 301.402.6349</a:t>
            </a:r>
          </a:p>
          <a:p>
            <a:pPr marL="0" indent="0">
              <a:lnSpc>
                <a:spcPct val="100000"/>
              </a:lnSpc>
              <a:spcBef>
                <a:spcPts val="0"/>
              </a:spcBef>
              <a:spcAft>
                <a:spcPts val="0"/>
              </a:spcAft>
              <a:buNone/>
            </a:pPr>
            <a:endParaRPr lang="en-US" sz="900" dirty="0"/>
          </a:p>
          <a:p>
            <a:pPr marL="0" indent="0">
              <a:lnSpc>
                <a:spcPct val="120000"/>
              </a:lnSpc>
              <a:spcBef>
                <a:spcPts val="0"/>
              </a:spcBef>
              <a:spcAft>
                <a:spcPts val="0"/>
              </a:spcAft>
              <a:buNone/>
            </a:pPr>
            <a:r>
              <a:rPr lang="en-US" sz="1800" b="1" dirty="0"/>
              <a:t>Chemical Waste Recycling (e.g. Batteries, Light Bulbs)</a:t>
            </a:r>
          </a:p>
          <a:p>
            <a:pPr marL="0" indent="0">
              <a:lnSpc>
                <a:spcPct val="120000"/>
              </a:lnSpc>
              <a:spcBef>
                <a:spcPts val="0"/>
              </a:spcBef>
              <a:spcAft>
                <a:spcPts val="0"/>
              </a:spcAft>
              <a:buNone/>
            </a:pPr>
            <a:r>
              <a:rPr lang="en-US" sz="1800" i="1" dirty="0"/>
              <a:t>Assistance</a:t>
            </a:r>
            <a:r>
              <a:rPr lang="en-US" sz="1800" dirty="0"/>
              <a:t>: 301.496.7990</a:t>
            </a:r>
          </a:p>
          <a:p>
            <a:pPr marL="0" indent="0">
              <a:lnSpc>
                <a:spcPct val="120000"/>
              </a:lnSpc>
              <a:spcBef>
                <a:spcPts val="0"/>
              </a:spcBef>
              <a:spcAft>
                <a:spcPts val="0"/>
              </a:spcAft>
              <a:buNone/>
            </a:pPr>
            <a:r>
              <a:rPr lang="en-US" sz="1800" i="1" dirty="0"/>
              <a:t>Pick-up</a:t>
            </a:r>
            <a:r>
              <a:rPr lang="en-US" sz="1800" dirty="0"/>
              <a:t>: 301.496.4710</a:t>
            </a:r>
          </a:p>
          <a:p>
            <a:pPr marL="0" indent="0">
              <a:lnSpc>
                <a:spcPct val="120000"/>
              </a:lnSpc>
              <a:spcBef>
                <a:spcPts val="0"/>
              </a:spcBef>
              <a:spcAft>
                <a:spcPts val="0"/>
              </a:spcAft>
              <a:buNone/>
            </a:pPr>
            <a:endParaRPr lang="en-US" sz="900" dirty="0"/>
          </a:p>
          <a:p>
            <a:pPr marL="0" indent="0">
              <a:lnSpc>
                <a:spcPct val="120000"/>
              </a:lnSpc>
              <a:spcBef>
                <a:spcPts val="0"/>
              </a:spcBef>
              <a:spcAft>
                <a:spcPts val="0"/>
              </a:spcAft>
              <a:buNone/>
            </a:pPr>
            <a:r>
              <a:rPr lang="en-US" sz="1800" b="1" dirty="0"/>
              <a:t>Government Property Recycling--</a:t>
            </a:r>
          </a:p>
          <a:p>
            <a:pPr marL="0" indent="0">
              <a:lnSpc>
                <a:spcPct val="120000"/>
              </a:lnSpc>
              <a:spcBef>
                <a:spcPts val="0"/>
              </a:spcBef>
              <a:spcAft>
                <a:spcPts val="0"/>
              </a:spcAft>
              <a:buNone/>
            </a:pPr>
            <a:r>
              <a:rPr lang="en-US" sz="1800" dirty="0"/>
              <a:t>301.496.4247</a:t>
            </a:r>
          </a:p>
          <a:p>
            <a:pPr marL="0" indent="0">
              <a:lnSpc>
                <a:spcPct val="120000"/>
              </a:lnSpc>
              <a:spcBef>
                <a:spcPts val="0"/>
              </a:spcBef>
              <a:spcAft>
                <a:spcPts val="0"/>
              </a:spcAft>
              <a:buNone/>
            </a:pPr>
            <a:endParaRPr lang="en-US" sz="1000" dirty="0"/>
          </a:p>
          <a:p>
            <a:pPr marL="0" indent="0">
              <a:lnSpc>
                <a:spcPct val="120000"/>
              </a:lnSpc>
              <a:spcBef>
                <a:spcPts val="0"/>
              </a:spcBef>
              <a:spcAft>
                <a:spcPts val="0"/>
              </a:spcAft>
              <a:buNone/>
            </a:pPr>
            <a:r>
              <a:rPr lang="en-US" sz="1800" b="1" u="sng" dirty="0"/>
              <a:t>Montgomery Co. Leased Facilities</a:t>
            </a:r>
          </a:p>
          <a:p>
            <a:pPr marL="0" indent="0">
              <a:lnSpc>
                <a:spcPct val="120000"/>
              </a:lnSpc>
              <a:spcBef>
                <a:spcPts val="0"/>
              </a:spcBef>
              <a:spcAft>
                <a:spcPts val="0"/>
              </a:spcAft>
              <a:buNone/>
            </a:pPr>
            <a:r>
              <a:rPr lang="en-US" sz="1800" i="1" dirty="0"/>
              <a:t>Montgomery Co. Leased Facility Manager Directory</a:t>
            </a:r>
            <a:r>
              <a:rPr lang="en-US" sz="1800" dirty="0"/>
              <a:t>: </a:t>
            </a:r>
            <a:r>
              <a:rPr lang="en-US" sz="1800" dirty="0">
                <a:hlinkClick r:id="rId6"/>
              </a:rPr>
              <a:t>https://orfapps.od.nih.gov/FacilityManagement.asp</a:t>
            </a:r>
            <a:endParaRPr lang="en-US" sz="1800" dirty="0"/>
          </a:p>
          <a:p>
            <a:pPr marL="0" indent="0">
              <a:lnSpc>
                <a:spcPct val="120000"/>
              </a:lnSpc>
              <a:spcBef>
                <a:spcPts val="0"/>
              </a:spcBef>
              <a:spcAft>
                <a:spcPts val="0"/>
              </a:spcAft>
              <a:buNone/>
            </a:pPr>
            <a:endParaRPr lang="en-US" sz="900" b="1" u="sng" dirty="0"/>
          </a:p>
          <a:p>
            <a:pPr marL="0" indent="0">
              <a:lnSpc>
                <a:spcPct val="120000"/>
              </a:lnSpc>
              <a:spcBef>
                <a:spcPts val="0"/>
              </a:spcBef>
              <a:spcAft>
                <a:spcPts val="0"/>
              </a:spcAft>
              <a:buNone/>
            </a:pPr>
            <a:r>
              <a:rPr lang="en-US" sz="1800" b="1" u="sng" dirty="0"/>
              <a:t>Baltimore</a:t>
            </a:r>
          </a:p>
          <a:p>
            <a:pPr marL="0" indent="0">
              <a:lnSpc>
                <a:spcPct val="120000"/>
              </a:lnSpc>
              <a:spcBef>
                <a:spcPts val="0"/>
              </a:spcBef>
              <a:spcAft>
                <a:spcPts val="0"/>
              </a:spcAft>
              <a:buNone/>
            </a:pPr>
            <a:r>
              <a:rPr lang="en-US" sz="1800" dirty="0"/>
              <a:t>443.470.2761</a:t>
            </a:r>
          </a:p>
          <a:p>
            <a:pPr marL="0" indent="0">
              <a:lnSpc>
                <a:spcPct val="120000"/>
              </a:lnSpc>
              <a:spcBef>
                <a:spcPts val="0"/>
              </a:spcBef>
              <a:spcAft>
                <a:spcPts val="0"/>
              </a:spcAft>
              <a:buNone/>
            </a:pPr>
            <a:r>
              <a:rPr lang="en-US" sz="1800" b="1" u="sng" dirty="0"/>
              <a:t>Frederick</a:t>
            </a:r>
          </a:p>
          <a:p>
            <a:pPr marL="0" indent="0">
              <a:lnSpc>
                <a:spcPct val="120000"/>
              </a:lnSpc>
              <a:spcBef>
                <a:spcPts val="0"/>
              </a:spcBef>
              <a:spcAft>
                <a:spcPts val="0"/>
              </a:spcAft>
              <a:buNone/>
            </a:pPr>
            <a:r>
              <a:rPr lang="en-US" sz="1800" dirty="0"/>
              <a:t>IRF—301.631.7238</a:t>
            </a:r>
          </a:p>
          <a:p>
            <a:pPr marL="0" indent="0">
              <a:lnSpc>
                <a:spcPct val="120000"/>
              </a:lnSpc>
              <a:spcBef>
                <a:spcPts val="0"/>
              </a:spcBef>
              <a:spcAft>
                <a:spcPts val="0"/>
              </a:spcAft>
              <a:buNone/>
            </a:pPr>
            <a:r>
              <a:rPr lang="en-US" sz="1800" dirty="0"/>
              <a:t>NCI—301.486.1102</a:t>
            </a:r>
          </a:p>
          <a:p>
            <a:pPr marL="0" indent="0">
              <a:lnSpc>
                <a:spcPct val="120000"/>
              </a:lnSpc>
              <a:spcBef>
                <a:spcPts val="0"/>
              </a:spcBef>
              <a:spcAft>
                <a:spcPts val="0"/>
              </a:spcAft>
              <a:buNone/>
            </a:pPr>
            <a:r>
              <a:rPr lang="en-US" sz="1800" b="1" u="sng" dirty="0"/>
              <a:t>Research Triangle Park</a:t>
            </a:r>
          </a:p>
          <a:p>
            <a:pPr marL="0" indent="0">
              <a:lnSpc>
                <a:spcPct val="120000"/>
              </a:lnSpc>
              <a:spcBef>
                <a:spcPts val="0"/>
              </a:spcBef>
              <a:spcAft>
                <a:spcPts val="0"/>
              </a:spcAft>
              <a:buNone/>
            </a:pPr>
            <a:r>
              <a:rPr lang="en-US" sz="1800" dirty="0"/>
              <a:t>919.541.4234</a:t>
            </a:r>
          </a:p>
          <a:p>
            <a:pPr marL="0" indent="0">
              <a:lnSpc>
                <a:spcPct val="120000"/>
              </a:lnSpc>
              <a:spcBef>
                <a:spcPts val="0"/>
              </a:spcBef>
              <a:spcAft>
                <a:spcPts val="0"/>
              </a:spcAft>
              <a:buNone/>
            </a:pPr>
            <a:r>
              <a:rPr lang="en-US" sz="1800" b="1" u="sng" dirty="0"/>
              <a:t>Rocky Mountain Laboratories</a:t>
            </a:r>
          </a:p>
          <a:p>
            <a:pPr marL="0" indent="0">
              <a:lnSpc>
                <a:spcPct val="120000"/>
              </a:lnSpc>
              <a:spcBef>
                <a:spcPts val="0"/>
              </a:spcBef>
              <a:spcAft>
                <a:spcPts val="0"/>
              </a:spcAft>
              <a:buNone/>
            </a:pPr>
            <a:r>
              <a:rPr lang="en-US" sz="1800" dirty="0"/>
              <a:t>406.363.9216</a:t>
            </a:r>
          </a:p>
        </p:txBody>
      </p:sp>
      <p:sp>
        <p:nvSpPr>
          <p:cNvPr id="7" name="TextBox 6"/>
          <p:cNvSpPr txBox="1"/>
          <p:nvPr/>
        </p:nvSpPr>
        <p:spPr>
          <a:xfrm>
            <a:off x="1129686" y="5096043"/>
            <a:ext cx="4174959" cy="1323439"/>
          </a:xfrm>
          <a:prstGeom prst="rect">
            <a:avLst/>
          </a:prstGeom>
          <a:noFill/>
        </p:spPr>
        <p:txBody>
          <a:bodyPr wrap="square" rtlCol="0">
            <a:spAutoFit/>
          </a:bodyPr>
          <a:lstStyle/>
          <a:p>
            <a:pPr algn="ctr"/>
            <a:r>
              <a:rPr lang="en-US" sz="2000" i="1" dirty="0" smtClean="0"/>
              <a:t>Be considerate of those who manage recycling beyond the bin. Follow proper waste disposal procedures.</a:t>
            </a:r>
            <a:endParaRPr lang="en-US" sz="2000" i="1" dirty="0"/>
          </a:p>
        </p:txBody>
      </p:sp>
    </p:spTree>
    <p:extLst>
      <p:ext uri="{BB962C8B-B14F-4D97-AF65-F5344CB8AC3E}">
        <p14:creationId xmlns:p14="http://schemas.microsoft.com/office/powerpoint/2010/main" val="65538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6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410" y="169368"/>
            <a:ext cx="9601200" cy="818147"/>
          </a:xfrm>
        </p:spPr>
        <p:txBody>
          <a:bodyPr/>
          <a:lstStyle/>
          <a:p>
            <a:r>
              <a:rPr lang="en-US" dirty="0" smtClean="0"/>
              <a:t>Bookmarks and Helpful Resources:</a:t>
            </a:r>
            <a:endParaRPr lang="en-US" dirty="0"/>
          </a:p>
        </p:txBody>
      </p:sp>
      <p:sp>
        <p:nvSpPr>
          <p:cNvPr id="3" name="Content Placeholder 2"/>
          <p:cNvSpPr>
            <a:spLocks noGrp="1"/>
          </p:cNvSpPr>
          <p:nvPr>
            <p:ph idx="1"/>
          </p:nvPr>
        </p:nvSpPr>
        <p:spPr>
          <a:xfrm>
            <a:off x="935663" y="1092426"/>
            <a:ext cx="10132829" cy="5524943"/>
          </a:xfrm>
        </p:spPr>
        <p:txBody>
          <a:bodyPr>
            <a:noAutofit/>
          </a:bodyPr>
          <a:lstStyle/>
          <a:p>
            <a:pPr>
              <a:lnSpc>
                <a:spcPct val="100000"/>
              </a:lnSpc>
              <a:spcBef>
                <a:spcPts val="0"/>
              </a:spcBef>
              <a:spcAft>
                <a:spcPts val="0"/>
              </a:spcAft>
            </a:pPr>
            <a:r>
              <a:rPr lang="en-US" sz="1400" b="1" dirty="0" smtClean="0"/>
              <a:t>NIH Waste Disposal Guide</a:t>
            </a:r>
          </a:p>
          <a:p>
            <a:pPr marL="0" indent="0">
              <a:lnSpc>
                <a:spcPct val="100000"/>
              </a:lnSpc>
              <a:spcBef>
                <a:spcPts val="0"/>
              </a:spcBef>
              <a:spcAft>
                <a:spcPts val="0"/>
              </a:spcAft>
              <a:buNone/>
            </a:pPr>
            <a:r>
              <a:rPr lang="en-US" sz="1400" b="1" dirty="0"/>
              <a:t>	</a:t>
            </a:r>
            <a:r>
              <a:rPr lang="en-US" sz="1400" dirty="0">
                <a:hlinkClick r:id="rId3"/>
              </a:rPr>
              <a:t>http://</a:t>
            </a:r>
            <a:r>
              <a:rPr lang="en-US" sz="1400" dirty="0" smtClean="0">
                <a:hlinkClick r:id="rId3"/>
              </a:rPr>
              <a:t>nems.nih.gov/programs/WM/Documents/Waste_Disposal_Guide.pdf</a:t>
            </a:r>
            <a:endParaRPr lang="en-US" sz="1400" dirty="0"/>
          </a:p>
          <a:p>
            <a:pPr marL="0" indent="0">
              <a:lnSpc>
                <a:spcPct val="100000"/>
              </a:lnSpc>
              <a:spcBef>
                <a:spcPts val="0"/>
              </a:spcBef>
              <a:spcAft>
                <a:spcPts val="0"/>
              </a:spcAft>
              <a:buNone/>
            </a:pPr>
            <a:r>
              <a:rPr lang="en-US" sz="1400" dirty="0" smtClean="0"/>
              <a:t> </a:t>
            </a:r>
          </a:p>
          <a:p>
            <a:pPr>
              <a:lnSpc>
                <a:spcPct val="100000"/>
              </a:lnSpc>
              <a:spcBef>
                <a:spcPts val="0"/>
              </a:spcBef>
              <a:spcAft>
                <a:spcPts val="0"/>
              </a:spcAft>
            </a:pPr>
            <a:r>
              <a:rPr lang="en-US" sz="1400" b="1" dirty="0" smtClean="0"/>
              <a:t>NIH Environmental Management System (NEMS) Recycling Webpage</a:t>
            </a:r>
          </a:p>
          <a:p>
            <a:pPr marL="0" indent="0">
              <a:lnSpc>
                <a:spcPct val="120000"/>
              </a:lnSpc>
              <a:spcBef>
                <a:spcPts val="0"/>
              </a:spcBef>
              <a:spcAft>
                <a:spcPts val="0"/>
              </a:spcAft>
              <a:buNone/>
            </a:pPr>
            <a:r>
              <a:rPr lang="en-US" sz="1400" dirty="0"/>
              <a:t>	</a:t>
            </a:r>
            <a:r>
              <a:rPr lang="en-US" sz="1400" dirty="0">
                <a:hlinkClick r:id="rId4"/>
              </a:rPr>
              <a:t>http://</a:t>
            </a:r>
            <a:r>
              <a:rPr lang="en-US" sz="1400" dirty="0" smtClean="0">
                <a:hlinkClick r:id="rId4"/>
              </a:rPr>
              <a:t>nems.nih.gov/programs/WM/Pages/Recycling.aspx</a:t>
            </a:r>
            <a:r>
              <a:rPr lang="en-US" sz="1400" dirty="0" smtClean="0"/>
              <a:t> </a:t>
            </a:r>
          </a:p>
          <a:p>
            <a:pPr marL="0" indent="0">
              <a:lnSpc>
                <a:spcPct val="100000"/>
              </a:lnSpc>
              <a:spcBef>
                <a:spcPts val="0"/>
              </a:spcBef>
              <a:spcAft>
                <a:spcPts val="0"/>
              </a:spcAft>
              <a:buNone/>
            </a:pPr>
            <a:endParaRPr lang="en-US" sz="800" dirty="0" smtClean="0"/>
          </a:p>
          <a:p>
            <a:pPr>
              <a:lnSpc>
                <a:spcPct val="120000"/>
              </a:lnSpc>
              <a:spcBef>
                <a:spcPts val="0"/>
              </a:spcBef>
              <a:spcAft>
                <a:spcPts val="0"/>
              </a:spcAft>
            </a:pPr>
            <a:r>
              <a:rPr lang="en-US" sz="1400" b="1" dirty="0" smtClean="0"/>
              <a:t>NIH FreeStuff</a:t>
            </a:r>
          </a:p>
          <a:p>
            <a:pPr marL="0" indent="0">
              <a:lnSpc>
                <a:spcPct val="100000"/>
              </a:lnSpc>
              <a:spcBef>
                <a:spcPts val="0"/>
              </a:spcBef>
              <a:spcAft>
                <a:spcPts val="0"/>
              </a:spcAft>
              <a:buNone/>
            </a:pPr>
            <a:r>
              <a:rPr lang="en-US" sz="1400" dirty="0"/>
              <a:t>	</a:t>
            </a:r>
            <a:r>
              <a:rPr lang="en-US" sz="1400" dirty="0">
                <a:hlinkClick r:id="rId5"/>
              </a:rPr>
              <a:t>https://</a:t>
            </a:r>
            <a:r>
              <a:rPr lang="en-US" sz="1400" dirty="0" smtClean="0">
                <a:hlinkClick r:id="rId5"/>
              </a:rPr>
              <a:t>stuff.nih.gov/Home.aspx</a:t>
            </a:r>
            <a:r>
              <a:rPr lang="en-US" sz="1400" dirty="0" smtClean="0"/>
              <a:t> </a:t>
            </a:r>
          </a:p>
          <a:p>
            <a:pPr marL="0" indent="0">
              <a:lnSpc>
                <a:spcPct val="100000"/>
              </a:lnSpc>
              <a:spcBef>
                <a:spcPts val="0"/>
              </a:spcBef>
              <a:spcAft>
                <a:spcPts val="0"/>
              </a:spcAft>
              <a:buNone/>
            </a:pPr>
            <a:endParaRPr lang="en-US" sz="800" dirty="0" smtClean="0"/>
          </a:p>
          <a:p>
            <a:pPr>
              <a:lnSpc>
                <a:spcPct val="120000"/>
              </a:lnSpc>
              <a:spcBef>
                <a:spcPts val="0"/>
              </a:spcBef>
              <a:spcAft>
                <a:spcPts val="0"/>
              </a:spcAft>
            </a:pPr>
            <a:r>
              <a:rPr lang="en-US" sz="1400" b="1" dirty="0" smtClean="0"/>
              <a:t>NIH Chemical Waste</a:t>
            </a:r>
          </a:p>
          <a:p>
            <a:pPr marL="0" indent="0">
              <a:lnSpc>
                <a:spcPct val="100000"/>
              </a:lnSpc>
              <a:spcBef>
                <a:spcPts val="0"/>
              </a:spcBef>
              <a:spcAft>
                <a:spcPts val="0"/>
              </a:spcAft>
              <a:buNone/>
            </a:pPr>
            <a:r>
              <a:rPr lang="en-US" sz="1400" dirty="0"/>
              <a:t>	</a:t>
            </a:r>
            <a:r>
              <a:rPr lang="en-US" sz="1400" dirty="0">
                <a:hlinkClick r:id="rId6"/>
              </a:rPr>
              <a:t>http://</a:t>
            </a:r>
            <a:r>
              <a:rPr lang="en-US" sz="1400" dirty="0" smtClean="0">
                <a:hlinkClick r:id="rId6"/>
              </a:rPr>
              <a:t>nems.nih.gov/programs/WM/Pages/Chemical%20Waste.aspx</a:t>
            </a:r>
            <a:r>
              <a:rPr lang="en-US" sz="1400" dirty="0" smtClean="0"/>
              <a:t> </a:t>
            </a:r>
          </a:p>
          <a:p>
            <a:pPr marL="0" indent="0">
              <a:lnSpc>
                <a:spcPct val="100000"/>
              </a:lnSpc>
              <a:spcBef>
                <a:spcPts val="0"/>
              </a:spcBef>
              <a:spcAft>
                <a:spcPts val="0"/>
              </a:spcAft>
              <a:buNone/>
            </a:pPr>
            <a:endParaRPr lang="en-US" sz="800" dirty="0" smtClean="0"/>
          </a:p>
          <a:p>
            <a:pPr>
              <a:lnSpc>
                <a:spcPct val="120000"/>
              </a:lnSpc>
              <a:spcBef>
                <a:spcPts val="0"/>
              </a:spcBef>
              <a:spcAft>
                <a:spcPts val="0"/>
              </a:spcAft>
            </a:pPr>
            <a:r>
              <a:rPr lang="en-US" sz="1400" b="1" dirty="0" smtClean="0"/>
              <a:t>NIH Property Reutilization &amp; Disposal (Surplus)</a:t>
            </a:r>
          </a:p>
          <a:p>
            <a:pPr marL="0" indent="0">
              <a:lnSpc>
                <a:spcPct val="120000"/>
              </a:lnSpc>
              <a:spcBef>
                <a:spcPts val="0"/>
              </a:spcBef>
              <a:spcAft>
                <a:spcPts val="0"/>
              </a:spcAft>
              <a:buNone/>
            </a:pPr>
            <a:r>
              <a:rPr lang="en-US" sz="1400" dirty="0"/>
              <a:t>	</a:t>
            </a:r>
            <a:r>
              <a:rPr lang="en-US" sz="1400" dirty="0">
                <a:hlinkClick r:id="rId7"/>
              </a:rPr>
              <a:t>https://</a:t>
            </a:r>
            <a:r>
              <a:rPr lang="en-US" sz="1400" dirty="0" smtClean="0">
                <a:hlinkClick r:id="rId7"/>
              </a:rPr>
              <a:t>olao.od.nih.gov/division-logistics-services/property-management-branch/property-reutilization-disposal-section</a:t>
            </a:r>
            <a:r>
              <a:rPr lang="en-US" sz="1400" dirty="0" smtClean="0"/>
              <a:t> </a:t>
            </a:r>
          </a:p>
          <a:p>
            <a:pPr marL="0" indent="0">
              <a:lnSpc>
                <a:spcPct val="120000"/>
              </a:lnSpc>
              <a:spcBef>
                <a:spcPts val="0"/>
              </a:spcBef>
              <a:spcAft>
                <a:spcPts val="0"/>
              </a:spcAft>
              <a:buNone/>
            </a:pPr>
            <a:endParaRPr lang="en-US" sz="800" dirty="0" smtClean="0"/>
          </a:p>
          <a:p>
            <a:pPr>
              <a:lnSpc>
                <a:spcPct val="100000"/>
              </a:lnSpc>
              <a:spcBef>
                <a:spcPts val="0"/>
              </a:spcBef>
              <a:spcAft>
                <a:spcPts val="0"/>
              </a:spcAft>
            </a:pPr>
            <a:r>
              <a:rPr lang="en-US" sz="1400" b="1" dirty="0" smtClean="0"/>
              <a:t>PSC Shredding Services</a:t>
            </a:r>
          </a:p>
          <a:p>
            <a:pPr marL="0" indent="0">
              <a:lnSpc>
                <a:spcPct val="120000"/>
              </a:lnSpc>
              <a:spcBef>
                <a:spcPts val="0"/>
              </a:spcBef>
              <a:spcAft>
                <a:spcPts val="0"/>
              </a:spcAft>
              <a:buNone/>
            </a:pPr>
            <a:r>
              <a:rPr lang="en-US" sz="1400" dirty="0"/>
              <a:t>	</a:t>
            </a:r>
            <a:r>
              <a:rPr lang="en-US" sz="1400" dirty="0">
                <a:hlinkClick r:id="rId8"/>
              </a:rPr>
              <a:t>http://</a:t>
            </a:r>
            <a:r>
              <a:rPr lang="en-US" sz="1400" dirty="0" smtClean="0">
                <a:hlinkClick r:id="rId8"/>
              </a:rPr>
              <a:t>www.psc.gov/building-operations/shredding.html</a:t>
            </a:r>
            <a:r>
              <a:rPr lang="en-US" sz="1400" dirty="0" smtClean="0"/>
              <a:t> </a:t>
            </a:r>
          </a:p>
          <a:p>
            <a:pPr marL="0" indent="0">
              <a:lnSpc>
                <a:spcPct val="120000"/>
              </a:lnSpc>
              <a:spcBef>
                <a:spcPts val="0"/>
              </a:spcBef>
              <a:spcAft>
                <a:spcPts val="0"/>
              </a:spcAft>
              <a:buNone/>
            </a:pPr>
            <a:endParaRPr lang="en-US" sz="800" dirty="0" smtClean="0"/>
          </a:p>
          <a:p>
            <a:pPr>
              <a:lnSpc>
                <a:spcPct val="120000"/>
              </a:lnSpc>
              <a:spcBef>
                <a:spcPts val="0"/>
              </a:spcBef>
              <a:spcAft>
                <a:spcPts val="0"/>
              </a:spcAft>
            </a:pPr>
            <a:r>
              <a:rPr lang="en-US" sz="1400" b="1" dirty="0" smtClean="0"/>
              <a:t>Plastic Terminology (Various Resin Forms and Uses)</a:t>
            </a:r>
          </a:p>
          <a:p>
            <a:pPr marL="0" indent="0">
              <a:lnSpc>
                <a:spcPct val="120000"/>
              </a:lnSpc>
              <a:spcBef>
                <a:spcPts val="0"/>
              </a:spcBef>
              <a:spcAft>
                <a:spcPts val="0"/>
              </a:spcAft>
              <a:buNone/>
            </a:pPr>
            <a:r>
              <a:rPr lang="en-US" sz="1400" dirty="0"/>
              <a:t>	</a:t>
            </a:r>
            <a:r>
              <a:rPr lang="en-US" sz="1400" dirty="0">
                <a:hlinkClick r:id="rId9"/>
              </a:rPr>
              <a:t>https://www.recycleyourplastics.org/recycling-professionals/education/terms-tools/#</a:t>
            </a:r>
            <a:r>
              <a:rPr lang="en-US" sz="1400" dirty="0"/>
              <a:t> </a:t>
            </a:r>
            <a:endParaRPr lang="en-US" sz="800" dirty="0" smtClean="0"/>
          </a:p>
          <a:p>
            <a:r>
              <a:rPr lang="en-US" sz="1400" b="1" dirty="0"/>
              <a:t>Plastic Film Recycling</a:t>
            </a:r>
          </a:p>
          <a:p>
            <a:pPr marL="0" indent="0">
              <a:lnSpc>
                <a:spcPct val="100000"/>
              </a:lnSpc>
              <a:spcBef>
                <a:spcPts val="0"/>
              </a:spcBef>
              <a:spcAft>
                <a:spcPts val="0"/>
              </a:spcAft>
              <a:buNone/>
            </a:pPr>
            <a:r>
              <a:rPr lang="en-US" sz="1400" dirty="0"/>
              <a:t>	</a:t>
            </a:r>
            <a:r>
              <a:rPr lang="en-US" sz="1400" dirty="0">
                <a:hlinkClick r:id="rId10"/>
              </a:rPr>
              <a:t>http://www.plasticfilmrecycling.org/</a:t>
            </a:r>
            <a:r>
              <a:rPr lang="en-US" sz="1400" dirty="0"/>
              <a:t> </a:t>
            </a:r>
            <a:endParaRPr lang="en-US" sz="1400" dirty="0" smtClean="0"/>
          </a:p>
          <a:p>
            <a:pPr marL="0" indent="0">
              <a:lnSpc>
                <a:spcPct val="100000"/>
              </a:lnSpc>
              <a:spcBef>
                <a:spcPts val="0"/>
              </a:spcBef>
              <a:spcAft>
                <a:spcPts val="0"/>
              </a:spcAft>
              <a:buNone/>
            </a:pPr>
            <a:endParaRPr lang="en-US" sz="800" dirty="0"/>
          </a:p>
          <a:p>
            <a:pPr>
              <a:lnSpc>
                <a:spcPct val="100000"/>
              </a:lnSpc>
              <a:spcBef>
                <a:spcPts val="0"/>
              </a:spcBef>
              <a:spcAft>
                <a:spcPts val="0"/>
              </a:spcAft>
            </a:pPr>
            <a:r>
              <a:rPr lang="en-US" sz="1400" b="1" dirty="0" smtClean="0"/>
              <a:t>Biodegradable Product Catalog</a:t>
            </a:r>
          </a:p>
          <a:p>
            <a:pPr marL="0" indent="0">
              <a:buNone/>
            </a:pPr>
            <a:r>
              <a:rPr lang="en-US" sz="1400" dirty="0"/>
              <a:t>	</a:t>
            </a:r>
            <a:r>
              <a:rPr lang="en-US" sz="1400" dirty="0">
                <a:hlinkClick r:id="rId11"/>
              </a:rPr>
              <a:t>http://products.bpiworld.org</a:t>
            </a:r>
            <a:r>
              <a:rPr lang="en-US" sz="1400" dirty="0" smtClean="0">
                <a:hlinkClick r:id="rId11"/>
              </a:rPr>
              <a:t>/</a:t>
            </a:r>
            <a:r>
              <a:rPr lang="en-US" sz="1400" dirty="0" smtClean="0"/>
              <a:t> </a:t>
            </a:r>
          </a:p>
        </p:txBody>
      </p:sp>
    </p:spTree>
    <p:extLst>
      <p:ext uri="{BB962C8B-B14F-4D97-AF65-F5344CB8AC3E}">
        <p14:creationId xmlns:p14="http://schemas.microsoft.com/office/powerpoint/2010/main" val="2719203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quick overview of the end-of-life part of electronic stewardship, for government property and for personal electronic items." title="NIH Electronic Stewardship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452" y="770020"/>
            <a:ext cx="9545854" cy="5966159"/>
          </a:xfrm>
        </p:spPr>
      </p:pic>
      <p:sp>
        <p:nvSpPr>
          <p:cNvPr id="5" name="Title 3"/>
          <p:cNvSpPr>
            <a:spLocks noGrp="1"/>
          </p:cNvSpPr>
          <p:nvPr>
            <p:ph type="title"/>
          </p:nvPr>
        </p:nvSpPr>
        <p:spPr>
          <a:xfrm>
            <a:off x="4536582" y="0"/>
            <a:ext cx="3711593" cy="733925"/>
          </a:xfrm>
        </p:spPr>
        <p:txBody>
          <a:bodyPr>
            <a:normAutofit fontScale="90000"/>
          </a:bodyPr>
          <a:lstStyle/>
          <a:p>
            <a:r>
              <a:rPr lang="en-US" dirty="0" smtClean="0"/>
              <a:t>*NIH E-Waste*</a:t>
            </a:r>
            <a:endParaRPr lang="en-US" dirty="0"/>
          </a:p>
        </p:txBody>
      </p:sp>
    </p:spTree>
    <p:extLst>
      <p:ext uri="{BB962C8B-B14F-4D97-AF65-F5344CB8AC3E}">
        <p14:creationId xmlns:p14="http://schemas.microsoft.com/office/powerpoint/2010/main" val="381602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CEE2B19E7A95499E98F40CAA07CFF6" ma:contentTypeVersion="1" ma:contentTypeDescription="Create a new document." ma:contentTypeScope="" ma:versionID="833cdd96dee20753325ffacb87240ad0">
  <xsd:schema xmlns:xsd="http://www.w3.org/2001/XMLSchema" xmlns:xs="http://www.w3.org/2001/XMLSchema" xmlns:p="http://schemas.microsoft.com/office/2006/metadata/properties" targetNamespace="http://schemas.microsoft.com/office/2006/metadata/properties" ma:root="true" ma:fieldsID="7dcc10a156eb2aa295318eab019ded2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F8BC79-A34A-4DCC-90CD-416FF6556C05}"/>
</file>

<file path=customXml/itemProps2.xml><?xml version="1.0" encoding="utf-8"?>
<ds:datastoreItem xmlns:ds="http://schemas.openxmlformats.org/officeDocument/2006/customXml" ds:itemID="{A407F5FF-5D86-46C7-A9F4-6BB56124328E}"/>
</file>

<file path=customXml/itemProps3.xml><?xml version="1.0" encoding="utf-8"?>
<ds:datastoreItem xmlns:ds="http://schemas.openxmlformats.org/officeDocument/2006/customXml" ds:itemID="{07F6C408-1CC3-40F6-BC3E-69F3C6A47E30}"/>
</file>

<file path=docProps/app.xml><?xml version="1.0" encoding="utf-8"?>
<Properties xmlns="http://schemas.openxmlformats.org/officeDocument/2006/extended-properties" xmlns:vt="http://schemas.openxmlformats.org/officeDocument/2006/docPropsVTypes">
  <Template>TM10001105[[fn=Crop]]</Template>
  <TotalTime>731</TotalTime>
  <Words>728</Words>
  <Application>Microsoft Office PowerPoint</Application>
  <PresentationFormat>Widescreen</PresentationFormat>
  <Paragraphs>117</Paragraphs>
  <Slides>5</Slides>
  <Notes>4</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Calibri</vt:lpstr>
      <vt:lpstr>Franklin Gothic Book</vt:lpstr>
      <vt:lpstr>Crop</vt:lpstr>
      <vt:lpstr>NIH Recycling</vt:lpstr>
      <vt:lpstr>The Basics (Press Play Below for 2 Minute Video)</vt:lpstr>
      <vt:lpstr>Beyond the Bin (Press Play Below for 2 Minute Video)</vt:lpstr>
      <vt:lpstr>Bookmarks and Helpful Resources:</vt:lpstr>
      <vt:lpstr>*NIH E-Waste*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Recycling</dc:title>
  <dc:creator>Lawrence, Ariell (NIH/OD/ORF) [E]</dc:creator>
  <cp:lastModifiedBy>Lawrence, Ariell (NIH/OD/ORF) [E]</cp:lastModifiedBy>
  <cp:revision>49</cp:revision>
  <dcterms:created xsi:type="dcterms:W3CDTF">2016-03-24T19:04:24Z</dcterms:created>
  <dcterms:modified xsi:type="dcterms:W3CDTF">2016-07-07T20:38:33Z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0x01010011CEE2B19E7A95499E98F40CAA07CFF6</vt:lpwstr>
  </property>
</Properties>
</file>